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75" r:id="rId3"/>
    <p:sldId id="276" r:id="rId4"/>
    <p:sldId id="287" r:id="rId5"/>
    <p:sldId id="286" r:id="rId6"/>
    <p:sldId id="257" r:id="rId7"/>
    <p:sldId id="258" r:id="rId8"/>
    <p:sldId id="259" r:id="rId9"/>
    <p:sldId id="298" r:id="rId10"/>
    <p:sldId id="260" r:id="rId11"/>
    <p:sldId id="262" r:id="rId12"/>
    <p:sldId id="263" r:id="rId13"/>
    <p:sldId id="264" r:id="rId14"/>
    <p:sldId id="265" r:id="rId15"/>
    <p:sldId id="296" r:id="rId16"/>
    <p:sldId id="277" r:id="rId17"/>
    <p:sldId id="279" r:id="rId18"/>
    <p:sldId id="280" r:id="rId19"/>
    <p:sldId id="299" r:id="rId20"/>
    <p:sldId id="281" r:id="rId21"/>
    <p:sldId id="300" r:id="rId22"/>
    <p:sldId id="285" r:id="rId23"/>
    <p:sldId id="282" r:id="rId24"/>
    <p:sldId id="283" r:id="rId25"/>
    <p:sldId id="284" r:id="rId26"/>
    <p:sldId id="288" r:id="rId27"/>
    <p:sldId id="289" r:id="rId28"/>
    <p:sldId id="290" r:id="rId29"/>
    <p:sldId id="291" r:id="rId30"/>
    <p:sldId id="292" r:id="rId31"/>
    <p:sldId id="294" r:id="rId32"/>
    <p:sldId id="295" r:id="rId33"/>
    <p:sldId id="302" r:id="rId34"/>
    <p:sldId id="301" r:id="rId35"/>
    <p:sldId id="278" r:id="rId36"/>
    <p:sldId id="303" r:id="rId37"/>
    <p:sldId id="304" r:id="rId38"/>
    <p:sldId id="306" r:id="rId39"/>
    <p:sldId id="305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120" y="3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8BE628F-CC0B-4D55-A329-B9A636F4237C}" type="datetimeFigureOut">
              <a:rPr lang="nl-NL" smtClean="0"/>
              <a:t>9-1-2017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BA58231-B488-4E4F-9D6C-B84D15C46DE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VFJsDjBH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thographics.com/ihs/dutch01/intro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l.ecgpedia.org/wiki/ST_morfologie" TargetMode="External"/><Relationship Id="rId5" Type="http://schemas.openxmlformats.org/officeDocument/2006/relationships/hyperlink" Target="http://biodesk.nl/bloed/hart.php" TargetMode="External"/><Relationship Id="rId4" Type="http://schemas.openxmlformats.org/officeDocument/2006/relationships/hyperlink" Target="http://www.bioplek.org/animaties/bloed/hartwerking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O_bG7FzOA" TargetMode="External"/><Relationship Id="rId2" Type="http://schemas.openxmlformats.org/officeDocument/2006/relationships/hyperlink" Target="https://www.youtube.com/watch?v=2LkQ49pLbm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Gib5xxU6a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oJsK7Q6uco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Q8AibvyM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itzendinggemist.nl/index.php/aflevering?aflID=9022143&amp;md5=237806f0d12636972ab1d1784d687c88" TargetMode="External"/><Relationship Id="rId2" Type="http://schemas.openxmlformats.org/officeDocument/2006/relationships/hyperlink" Target="http://www.uitzendinggemist.nl/index.php/aflevering?aflID=9116223&amp;md5=d9741f48f34cff5301cd7c6ae4d5c3c5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beta.uitzendinggemist.nl/afleveringen/1048625-afdeling-cardiologie" TargetMode="External"/><Relationship Id="rId2" Type="http://schemas.openxmlformats.org/officeDocument/2006/relationships/hyperlink" Target="http://beta.uitzendinggemist.nl/afleveringen/1005026-hersenchirurgie-en-dotteren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nl/url?sa=i&amp;rct=j&amp;q=&amp;esrc=s&amp;source=images&amp;cd=&amp;ved=0ahUKEwjGtpXngbDRAhXE2hoKHQOOArYQjRwIBw&amp;url=http://hart.volgers.org/hart-en-vaatziekten/aandoeningen-van-de-grote-bloedvaten-1/aneurysma/&amp;psig=AFQjCNFMZ7Za2y-uh5Ka3Jv6opRVpo7rmQ&amp;ust=1483877808372840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nl/url?sa=i&amp;rct=j&amp;q=&amp;esrc=s&amp;source=images&amp;cd=&amp;cad=rja&amp;uact=8&amp;ved=0ahUKEwjW1878g7DRAhXH1RoKHRV_CxEQjRwIBw&amp;url=http://www.startpuntradiologie.nl/coschappen/chirurgie/vasculair/vasculaire-interventie/&amp;bvm=bv.142059868,d.d2s&amp;psig=AFQjCNGtRcDjiEelZZuYEYsvtNRGv30QzA&amp;ust=1483878048417749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l.ecgpedia.org/wiki/Ritm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S1nsGSwys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_12qGAHdh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Cardiothoracale</a:t>
            </a:r>
            <a:r>
              <a:rPr lang="nl-NL" dirty="0" smtClean="0"/>
              <a:t> chirurgie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Traject ZH deel 2 H14, 15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56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Verschijnselen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dirty="0" smtClean="0"/>
              <a:t>Pijn op de borst: benauwend, beklemmend,                 </a:t>
            </a:r>
            <a:br>
              <a:rPr lang="nl-NL" dirty="0" smtClean="0"/>
            </a:br>
            <a:r>
              <a:rPr lang="nl-NL" dirty="0" smtClean="0"/>
              <a:t>                               zwaar gevoel</a:t>
            </a:r>
          </a:p>
          <a:p>
            <a:pPr lvl="1" eaLnBrk="1" hangingPunct="1">
              <a:defRPr/>
            </a:pPr>
            <a:r>
              <a:rPr lang="nl-NL" dirty="0" smtClean="0"/>
              <a:t>vaak hevig</a:t>
            </a:r>
          </a:p>
          <a:p>
            <a:pPr lvl="1" eaLnBrk="1" hangingPunct="1">
              <a:defRPr/>
            </a:pPr>
            <a:r>
              <a:rPr lang="nl-NL" dirty="0" smtClean="0"/>
              <a:t>houdt dikwijls lang aan</a:t>
            </a:r>
          </a:p>
          <a:p>
            <a:pPr lvl="1" eaLnBrk="1" hangingPunct="1">
              <a:defRPr/>
            </a:pPr>
            <a:r>
              <a:rPr lang="nl-NL" dirty="0" smtClean="0"/>
              <a:t>kan uitstralen naar keel, hals, armen, rug en bovenkant buik</a:t>
            </a:r>
          </a:p>
          <a:p>
            <a:pPr eaLnBrk="1" hangingPunct="1">
              <a:defRPr/>
            </a:pPr>
            <a:r>
              <a:rPr lang="nl-NL" dirty="0" smtClean="0"/>
              <a:t>Meeste </a:t>
            </a:r>
            <a:r>
              <a:rPr lang="nl-NL" dirty="0" err="1" smtClean="0"/>
              <a:t>zv</a:t>
            </a:r>
            <a:r>
              <a:rPr lang="nl-NL" dirty="0" smtClean="0"/>
              <a:t> last van ademnood </a:t>
            </a:r>
          </a:p>
          <a:p>
            <a:pPr eaLnBrk="1" hangingPunct="1">
              <a:defRPr/>
            </a:pPr>
            <a:r>
              <a:rPr lang="nl-NL" dirty="0" smtClean="0"/>
              <a:t>Daarnaast kan: flauwvallen, zweten, bleke huid, angstgevoelens, misselijkheid en braken</a:t>
            </a:r>
          </a:p>
          <a:p>
            <a:pPr eaLnBrk="1" hangingPunct="1">
              <a:defRPr/>
            </a:pPr>
            <a:r>
              <a:rPr lang="nl-NL" dirty="0"/>
              <a:t>S</a:t>
            </a:r>
            <a:r>
              <a:rPr lang="nl-NL" dirty="0" smtClean="0"/>
              <a:t>oms geen symptomen: 'stil' hartinfarct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27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Diagnostiek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dirty="0" smtClean="0"/>
              <a:t>ECG</a:t>
            </a:r>
          </a:p>
          <a:p>
            <a:r>
              <a:rPr lang="nl-NL" altLang="nl-NL" dirty="0" smtClean="0"/>
              <a:t>Inspanningstest / fietstest</a:t>
            </a:r>
          </a:p>
          <a:p>
            <a:r>
              <a:rPr lang="nl-NL" altLang="nl-NL" dirty="0" smtClean="0"/>
              <a:t>Hartenzymen in het bloed</a:t>
            </a:r>
          </a:p>
          <a:p>
            <a:pPr lvl="1"/>
            <a:r>
              <a:rPr lang="nl-NL" altLang="nl-NL" dirty="0" smtClean="0"/>
              <a:t>CK en </a:t>
            </a:r>
            <a:r>
              <a:rPr lang="nl-NL" altLang="nl-NL" dirty="0" err="1" smtClean="0"/>
              <a:t>troponine</a:t>
            </a:r>
            <a:r>
              <a:rPr lang="nl-NL" altLang="nl-NL" dirty="0" smtClean="0"/>
              <a:t>: mate spierafbraak in hartspier </a:t>
            </a:r>
          </a:p>
          <a:p>
            <a:pPr lvl="1"/>
            <a:r>
              <a:rPr lang="nl-NL" altLang="nl-NL" dirty="0" smtClean="0"/>
              <a:t>Verhoging </a:t>
            </a:r>
            <a:r>
              <a:rPr lang="nl-NL" altLang="nl-NL" dirty="0" err="1" smtClean="0"/>
              <a:t>troponine</a:t>
            </a:r>
            <a:r>
              <a:rPr lang="nl-NL" altLang="nl-NL" dirty="0" smtClean="0"/>
              <a:t> = </a:t>
            </a:r>
            <a:r>
              <a:rPr lang="nl-NL" altLang="nl-NL" dirty="0" err="1" smtClean="0"/>
              <a:t>hartcatheterisatie</a:t>
            </a:r>
            <a:r>
              <a:rPr lang="nl-NL" altLang="nl-NL" dirty="0" smtClean="0"/>
              <a:t> (CAG)</a:t>
            </a:r>
          </a:p>
        </p:txBody>
      </p:sp>
    </p:spTree>
    <p:extLst>
      <p:ext uri="{BB962C8B-B14F-4D97-AF65-F5344CB8AC3E}">
        <p14:creationId xmlns:p14="http://schemas.microsoft.com/office/powerpoint/2010/main" val="255485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Diagnose</a:t>
            </a:r>
          </a:p>
        </p:txBody>
      </p:sp>
      <p:sp>
        <p:nvSpPr>
          <p:cNvPr id="4608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3 parameters voor verder onderzoek:</a:t>
            </a:r>
          </a:p>
          <a:p>
            <a:pPr lvl="1" eaLnBrk="1" hangingPunct="1"/>
            <a:r>
              <a:rPr lang="nl-NL" altLang="nl-NL" dirty="0" smtClean="0"/>
              <a:t>Anamnese: al of geen pijn </a:t>
            </a:r>
          </a:p>
          <a:p>
            <a:pPr lvl="1" eaLnBrk="1" hangingPunct="1"/>
            <a:r>
              <a:rPr lang="nl-NL" altLang="nl-NL" dirty="0" smtClean="0"/>
              <a:t>Bloedonderzoek: hartenzymen al of niet verhoogd</a:t>
            </a:r>
          </a:p>
          <a:p>
            <a:pPr lvl="1" eaLnBrk="1" hangingPunct="1"/>
            <a:r>
              <a:rPr lang="nl-NL" altLang="nl-NL" dirty="0" smtClean="0"/>
              <a:t>ECG: is dat al of niet afwijkend</a:t>
            </a:r>
          </a:p>
        </p:txBody>
      </p:sp>
    </p:spTree>
    <p:extLst>
      <p:ext uri="{BB962C8B-B14F-4D97-AF65-F5344CB8AC3E}">
        <p14:creationId xmlns:p14="http://schemas.microsoft.com/office/powerpoint/2010/main" val="62811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Behandeling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nl-NL" dirty="0" smtClean="0"/>
              <a:t>Acuut levensbedreigende problemen behandelen</a:t>
            </a:r>
          </a:p>
          <a:p>
            <a:pPr eaLnBrk="1" hangingPunct="1">
              <a:defRPr/>
            </a:pPr>
            <a:r>
              <a:rPr lang="nl-NL" dirty="0" smtClean="0"/>
              <a:t>O</a:t>
            </a:r>
            <a:r>
              <a:rPr lang="nl-NL" baseline="-25000" dirty="0" smtClean="0"/>
              <a:t>2</a:t>
            </a:r>
          </a:p>
          <a:p>
            <a:pPr eaLnBrk="1" hangingPunct="1">
              <a:defRPr/>
            </a:pPr>
            <a:r>
              <a:rPr lang="nl-NL" dirty="0" smtClean="0"/>
              <a:t>Infuus</a:t>
            </a:r>
          </a:p>
          <a:p>
            <a:pPr eaLnBrk="1" hangingPunct="1">
              <a:defRPr/>
            </a:pPr>
            <a:r>
              <a:rPr lang="nl-NL" dirty="0" smtClean="0"/>
              <a:t>Pijnstilling</a:t>
            </a:r>
          </a:p>
          <a:p>
            <a:pPr eaLnBrk="1" hangingPunct="1">
              <a:defRPr/>
            </a:pPr>
            <a:r>
              <a:rPr lang="nl-NL" dirty="0" smtClean="0"/>
              <a:t>Trombolytica en anticoagulantia</a:t>
            </a:r>
          </a:p>
          <a:p>
            <a:pPr eaLnBrk="1" hangingPunct="1">
              <a:defRPr/>
            </a:pPr>
            <a:r>
              <a:rPr lang="nl-NL" dirty="0" err="1" smtClean="0">
                <a:hlinkClick r:id="rId2"/>
              </a:rPr>
              <a:t>Coronary</a:t>
            </a:r>
            <a:r>
              <a:rPr lang="nl-NL" dirty="0" smtClean="0">
                <a:hlinkClick r:id="rId2"/>
              </a:rPr>
              <a:t> </a:t>
            </a:r>
            <a:r>
              <a:rPr lang="nl-NL" dirty="0" err="1" smtClean="0">
                <a:hlinkClick r:id="rId2"/>
              </a:rPr>
              <a:t>Artery</a:t>
            </a:r>
            <a:r>
              <a:rPr lang="nl-NL" dirty="0" smtClean="0">
                <a:hlinkClick r:id="rId2"/>
              </a:rPr>
              <a:t> Bypass Graft</a:t>
            </a:r>
            <a:endParaRPr lang="nl-NL" dirty="0" smtClean="0"/>
          </a:p>
          <a:p>
            <a:pPr eaLnBrk="1" hangingPunct="1">
              <a:defRPr/>
            </a:pPr>
            <a:r>
              <a:rPr lang="nl-NL" dirty="0" smtClean="0"/>
              <a:t>Hartkatheterisatie / dotteren: wiki</a:t>
            </a:r>
          </a:p>
          <a:p>
            <a:pPr eaLnBrk="1" hangingPunct="1">
              <a:defRPr/>
            </a:pPr>
            <a:r>
              <a:rPr lang="nl-NL" dirty="0" smtClean="0"/>
              <a:t>Leefstijl: voeding, bewegen</a:t>
            </a:r>
          </a:p>
          <a:p>
            <a:pPr eaLnBrk="1" hangingPunct="1"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90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Gevolgen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dirty="0" err="1" smtClean="0"/>
              <a:t>Decompensatio</a:t>
            </a:r>
            <a:r>
              <a:rPr lang="nl-NL" altLang="nl-NL" dirty="0" smtClean="0"/>
              <a:t> Cordis / hartfalen</a:t>
            </a:r>
          </a:p>
          <a:p>
            <a:pPr eaLnBrk="1" hangingPunct="1"/>
            <a:r>
              <a:rPr lang="nl-NL" altLang="nl-NL" dirty="0" smtClean="0"/>
              <a:t>Ritmestoornissen</a:t>
            </a:r>
          </a:p>
          <a:p>
            <a:pPr lvl="1" eaLnBrk="1" hangingPunct="1"/>
            <a:r>
              <a:rPr lang="nl-NL" altLang="nl-NL" dirty="0" smtClean="0"/>
              <a:t>Leven met boezemfibrilleren</a:t>
            </a:r>
          </a:p>
          <a:p>
            <a:pPr lvl="1" eaLnBrk="1" hangingPunct="1"/>
            <a:r>
              <a:rPr lang="nl-NL" altLang="nl-NL" dirty="0" smtClean="0"/>
              <a:t>ICD</a:t>
            </a:r>
          </a:p>
          <a:p>
            <a:pPr eaLnBrk="1" hangingPunct="1"/>
            <a:r>
              <a:rPr lang="nl-NL" altLang="nl-NL" dirty="0" smtClean="0"/>
              <a:t>Scheur hartspier (ruptuur)</a:t>
            </a:r>
          </a:p>
          <a:p>
            <a:pPr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9705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13"/>
            <a:ext cx="7343775" cy="64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Rechthoek 1"/>
          <p:cNvSpPr>
            <a:spLocks noChangeArrowheads="1"/>
          </p:cNvSpPr>
          <p:nvPr/>
        </p:nvSpPr>
        <p:spPr bwMode="auto">
          <a:xfrm>
            <a:off x="0" y="5934075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3"/>
              </a:rPr>
              <a:t>http://www.stethographics.com/ihs/dutch01/intro.htm</a:t>
            </a:r>
            <a:endParaRPr lang="nl-NL" altLang="nl-NL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4"/>
              </a:rPr>
              <a:t>http://www.bioplek.org/animaties/bloed/hartwerking.html</a:t>
            </a:r>
            <a:r>
              <a:rPr lang="nl-NL" altLang="nl-NL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hlinkClick r:id="rId5"/>
              </a:rPr>
              <a:t>http://biodesk.nl/bloed/hart.php</a:t>
            </a:r>
            <a:r>
              <a:rPr lang="nl-NL" altLang="nl-NL" sz="1800"/>
              <a:t>                          </a:t>
            </a:r>
            <a:r>
              <a:rPr lang="nl-NL" altLang="nl-NL" sz="1800">
                <a:hlinkClick r:id="rId6"/>
              </a:rPr>
              <a:t>http://nl.ecgpedia.org/wiki/ST_morfologie</a:t>
            </a:r>
            <a:r>
              <a:rPr lang="nl-NL" altLang="nl-NL" sz="1800"/>
              <a:t> </a:t>
            </a:r>
          </a:p>
        </p:txBody>
      </p:sp>
      <p:sp>
        <p:nvSpPr>
          <p:cNvPr id="2" name="Rechthoek 1"/>
          <p:cNvSpPr/>
          <p:nvPr/>
        </p:nvSpPr>
        <p:spPr>
          <a:xfrm>
            <a:off x="6516216" y="692696"/>
            <a:ext cx="25202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3200" dirty="0"/>
              <a:t>Hartkleppen</a:t>
            </a:r>
          </a:p>
        </p:txBody>
      </p:sp>
    </p:spTree>
    <p:extLst>
      <p:ext uri="{BB962C8B-B14F-4D97-AF65-F5344CB8AC3E}">
        <p14:creationId xmlns:p14="http://schemas.microsoft.com/office/powerpoint/2010/main" val="36020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" y="28776"/>
            <a:ext cx="4259722" cy="260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88" y="2204864"/>
            <a:ext cx="5833511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0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err="1" smtClean="0"/>
              <a:t>Hartklep</a:t>
            </a:r>
            <a:r>
              <a:rPr lang="en-US" altLang="nl-NL" dirty="0" smtClean="0"/>
              <a:t> </a:t>
            </a:r>
            <a:r>
              <a:rPr lang="en-US" altLang="nl-NL" dirty="0" err="1" smtClean="0"/>
              <a:t>problemen</a:t>
            </a:r>
            <a:endParaRPr lang="nl-NL" altLang="nl-NL" dirty="0" smtClean="0"/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dirty="0" err="1" smtClean="0"/>
              <a:t>Stenose</a:t>
            </a:r>
            <a:endParaRPr lang="en-US" altLang="nl-NL" dirty="0" smtClean="0"/>
          </a:p>
          <a:p>
            <a:r>
              <a:rPr lang="en-US" altLang="nl-NL" dirty="0" err="1" smtClean="0"/>
              <a:t>Insufficiëntie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3463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smtClean="0"/>
              <a:t>Oorzaken van klepproblemen</a:t>
            </a:r>
            <a:endParaRPr lang="nl-NL" altLang="nl-NL" smtClean="0"/>
          </a:p>
        </p:txBody>
      </p:sp>
      <p:sp>
        <p:nvSpPr>
          <p:cNvPr id="6553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mtClean="0"/>
              <a:t>Aangeboren</a:t>
            </a:r>
          </a:p>
          <a:p>
            <a:r>
              <a:rPr lang="en-US" altLang="nl-NL" smtClean="0"/>
              <a:t>Acuut reuma: ontsteking (chronisch) en daardoor vergroeiing</a:t>
            </a:r>
          </a:p>
          <a:p>
            <a:r>
              <a:rPr lang="en-US" altLang="nl-NL" smtClean="0"/>
              <a:t>Endocarditis (m.n. insufficientie)</a:t>
            </a: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43829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Symptomen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Toenemende dyspnoe bij inspanning</a:t>
            </a:r>
          </a:p>
          <a:p>
            <a:r>
              <a:rPr lang="nl-NL" dirty="0" smtClean="0"/>
              <a:t>Vermoeidheid</a:t>
            </a:r>
          </a:p>
          <a:p>
            <a:r>
              <a:rPr lang="nl-NL" dirty="0" smtClean="0"/>
              <a:t>Duizeligheid</a:t>
            </a:r>
          </a:p>
          <a:p>
            <a:r>
              <a:rPr lang="nl-NL" dirty="0" smtClean="0"/>
              <a:t>Flauwvallen</a:t>
            </a:r>
          </a:p>
          <a:p>
            <a:r>
              <a:rPr lang="nl-NL" dirty="0" smtClean="0"/>
              <a:t>Soms Angina Pectoris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640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Anatomie hart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2646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2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17475"/>
            <a:ext cx="5545138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5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ECG</a:t>
            </a:r>
          </a:p>
          <a:p>
            <a:r>
              <a:rPr lang="nl-NL" dirty="0" smtClean="0"/>
              <a:t>X-thorax: vergroot deel hart</a:t>
            </a:r>
          </a:p>
          <a:p>
            <a:r>
              <a:rPr lang="nl-NL" dirty="0" smtClean="0"/>
              <a:t>Echo: bloedstroom vloeit terug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725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Behandeling klepproblemen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Meestal chirurgisch</a:t>
            </a:r>
            <a:r>
              <a:rPr lang="nl-NL" dirty="0" smtClean="0"/>
              <a:t>: </a:t>
            </a:r>
            <a:r>
              <a:rPr lang="nl-NL" sz="1600" dirty="0" smtClean="0"/>
              <a:t>(wiki)</a:t>
            </a:r>
          </a:p>
          <a:p>
            <a:pPr lvl="1"/>
            <a:r>
              <a:rPr lang="nl-NL" dirty="0" smtClean="0">
                <a:hlinkClick r:id="rId3"/>
              </a:rPr>
              <a:t>Open hartoperatie</a:t>
            </a:r>
            <a:endParaRPr lang="nl-NL" dirty="0" smtClean="0"/>
          </a:p>
          <a:p>
            <a:pPr lvl="1"/>
            <a:r>
              <a:rPr lang="nl-NL" dirty="0" smtClean="0">
                <a:hlinkClick r:id="rId4"/>
              </a:rPr>
              <a:t>Minimaal invasieve </a:t>
            </a:r>
            <a:r>
              <a:rPr lang="nl-NL" dirty="0" smtClean="0"/>
              <a:t>chirurgie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93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mtClean="0"/>
              <a:t>Operaties aan hartkleppen</a:t>
            </a:r>
          </a:p>
        </p:txBody>
      </p:sp>
      <p:sp>
        <p:nvSpPr>
          <p:cNvPr id="675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b="1" dirty="0" smtClean="0">
                <a:hlinkClick r:id="rId2"/>
              </a:rPr>
              <a:t>Klepplastiek</a:t>
            </a:r>
            <a:r>
              <a:rPr lang="nl-NL" altLang="nl-NL" b="1" dirty="0" smtClean="0"/>
              <a:t/>
            </a:r>
            <a:br>
              <a:rPr lang="nl-NL" altLang="nl-NL" b="1" dirty="0" smtClean="0"/>
            </a:br>
            <a:r>
              <a:rPr lang="nl-NL" altLang="nl-NL" dirty="0" smtClean="0"/>
              <a:t>Klep gerepareerd: klep gehecht zodat weer goed sluit</a:t>
            </a:r>
            <a:br>
              <a:rPr lang="nl-NL" altLang="nl-NL" dirty="0" smtClean="0"/>
            </a:br>
            <a:r>
              <a:rPr lang="nl-NL" altLang="nl-NL" dirty="0" smtClean="0"/>
              <a:t>Te wijde klepring: verkleind en ondersteunt door kunststofring</a:t>
            </a:r>
          </a:p>
        </p:txBody>
      </p:sp>
    </p:spTree>
    <p:extLst>
      <p:ext uri="{BB962C8B-B14F-4D97-AF65-F5344CB8AC3E}">
        <p14:creationId xmlns:p14="http://schemas.microsoft.com/office/powerpoint/2010/main" val="9466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Soorten hartkleppen</a:t>
            </a:r>
          </a:p>
        </p:txBody>
      </p:sp>
      <p:sp>
        <p:nvSpPr>
          <p:cNvPr id="68611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nl-NL" altLang="nl-NL" dirty="0" smtClean="0"/>
              <a:t>    De </a:t>
            </a:r>
            <a:r>
              <a:rPr lang="nl-NL" altLang="nl-NL" b="1" dirty="0" smtClean="0"/>
              <a:t>Kunststofklep</a:t>
            </a:r>
            <a:endParaRPr lang="nl-NL" altLang="nl-NL" dirty="0" smtClean="0"/>
          </a:p>
          <a:p>
            <a:pPr lvl="2"/>
            <a:r>
              <a:rPr lang="nl-NL" altLang="nl-NL" dirty="0" smtClean="0"/>
              <a:t>Voordeel: gaat een mensenleven mee, nauwelijks slijtage</a:t>
            </a:r>
          </a:p>
          <a:p>
            <a:pPr lvl="2"/>
            <a:r>
              <a:rPr lang="nl-NL" altLang="nl-NL" dirty="0" smtClean="0"/>
              <a:t>Nadeel: hoorbare 'klik', hele leven </a:t>
            </a:r>
            <a:r>
              <a:rPr lang="nl-NL" altLang="nl-NL" dirty="0" err="1" smtClean="0"/>
              <a:t>anticoagulantie</a:t>
            </a:r>
            <a:r>
              <a:rPr lang="nl-NL" altLang="nl-NL" dirty="0" smtClean="0"/>
              <a:t> gebruiken, groeit niet mee</a:t>
            </a:r>
          </a:p>
          <a:p>
            <a:pPr marL="914400" lvl="2" indent="0">
              <a:buNone/>
            </a:pPr>
            <a:r>
              <a:rPr lang="nl-NL" altLang="nl-NL" sz="2800" dirty="0" smtClean="0"/>
              <a:t>De </a:t>
            </a:r>
            <a:r>
              <a:rPr lang="nl-NL" altLang="nl-NL" sz="2800" b="1" dirty="0" smtClean="0"/>
              <a:t>Biologische klep</a:t>
            </a:r>
            <a:endParaRPr lang="nl-NL" altLang="nl-NL" sz="2800" dirty="0" smtClean="0"/>
          </a:p>
          <a:p>
            <a:pPr lvl="2"/>
            <a:r>
              <a:rPr lang="nl-NL" altLang="nl-NL" dirty="0" smtClean="0"/>
              <a:t>Voordeel: na drie maanden geen antistollingsmiddel meer nodig</a:t>
            </a:r>
          </a:p>
          <a:p>
            <a:pPr lvl="2"/>
            <a:r>
              <a:rPr lang="nl-NL" altLang="nl-NL" dirty="0" smtClean="0"/>
              <a:t>Nadeel: na verloop van tijd verkalken, vooral bij patiënten &lt;50 jaar, groeit niet mee</a:t>
            </a:r>
          </a:p>
          <a:p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4542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885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4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Ritmestoornissen</a:t>
            </a:r>
          </a:p>
        </p:txBody>
      </p:sp>
      <p:sp>
        <p:nvSpPr>
          <p:cNvPr id="53251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800" smtClean="0"/>
              <a:t>Tachycardie</a:t>
            </a:r>
          </a:p>
          <a:p>
            <a:r>
              <a:rPr lang="nl-NL" altLang="nl-NL" sz="2800" smtClean="0"/>
              <a:t>Bradycardie</a:t>
            </a:r>
          </a:p>
          <a:p>
            <a:endParaRPr lang="nl-NL" altLang="nl-NL" sz="2800" smtClean="0"/>
          </a:p>
          <a:p>
            <a:r>
              <a:rPr lang="nl-NL" altLang="nl-NL" sz="2800" smtClean="0"/>
              <a:t>Atriumfibrilleren (Atrial Flutter)</a:t>
            </a:r>
          </a:p>
          <a:p>
            <a:r>
              <a:rPr lang="nl-NL" altLang="nl-NL" sz="2800" smtClean="0"/>
              <a:t>Ventrikelfibrilleren (Ventricular Flutter)</a:t>
            </a:r>
          </a:p>
          <a:p>
            <a:endParaRPr lang="nl-NL" altLang="nl-NL" sz="2800" smtClean="0"/>
          </a:p>
          <a:p>
            <a:r>
              <a:rPr lang="nl-NL" altLang="nl-NL" sz="2800" smtClean="0"/>
              <a:t>Hartblock</a:t>
            </a:r>
          </a:p>
        </p:txBody>
      </p:sp>
    </p:spTree>
    <p:extLst>
      <p:ext uri="{BB962C8B-B14F-4D97-AF65-F5344CB8AC3E}">
        <p14:creationId xmlns:p14="http://schemas.microsoft.com/office/powerpoint/2010/main" val="2101823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Ritmestoornissen</a:t>
            </a:r>
          </a:p>
        </p:txBody>
      </p:sp>
      <p:sp>
        <p:nvSpPr>
          <p:cNvPr id="5427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altLang="nl-NL" sz="2800" dirty="0" smtClean="0"/>
              <a:t>Tachycardie: HF &gt;100 min</a:t>
            </a:r>
          </a:p>
          <a:p>
            <a:pPr lvl="1"/>
            <a:r>
              <a:rPr lang="nl-NL" altLang="nl-NL" sz="2400" dirty="0" smtClean="0"/>
              <a:t>VT </a:t>
            </a:r>
            <a:r>
              <a:rPr lang="nl-NL" altLang="nl-NL" sz="1300" dirty="0" smtClean="0"/>
              <a:t>(ventriculaire tachycardie): </a:t>
            </a:r>
            <a:r>
              <a:rPr lang="nl-NL" altLang="nl-NL" sz="2400" dirty="0" smtClean="0"/>
              <a:t>afwijkende geleiding door de ventrikels, door afwijkingen bundeltak</a:t>
            </a:r>
          </a:p>
          <a:p>
            <a:pPr lvl="1"/>
            <a:r>
              <a:rPr lang="nl-NL" altLang="nl-NL" sz="2400" dirty="0" smtClean="0"/>
              <a:t>SVT (</a:t>
            </a:r>
            <a:r>
              <a:rPr lang="nl-NL" altLang="nl-NL" sz="1300" dirty="0" smtClean="0"/>
              <a:t>supraventriculaire tachycardie):</a:t>
            </a:r>
          </a:p>
          <a:p>
            <a:pPr lvl="2"/>
            <a:r>
              <a:rPr lang="nl-NL" altLang="nl-NL" sz="2000" dirty="0" smtClean="0"/>
              <a:t>Schildklieraandoening</a:t>
            </a:r>
          </a:p>
          <a:p>
            <a:pPr lvl="2"/>
            <a:r>
              <a:rPr lang="nl-NL" altLang="nl-NL" sz="2000" dirty="0" smtClean="0"/>
              <a:t>Paniekstoornis</a:t>
            </a:r>
          </a:p>
          <a:p>
            <a:pPr lvl="2"/>
            <a:r>
              <a:rPr lang="nl-NL" altLang="nl-NL" sz="2000" dirty="0" smtClean="0"/>
              <a:t>Koorts</a:t>
            </a:r>
          </a:p>
          <a:p>
            <a:pPr lvl="2"/>
            <a:r>
              <a:rPr lang="nl-NL" altLang="nl-NL" sz="2000" dirty="0" smtClean="0"/>
              <a:t>Ademhalingsstoornis </a:t>
            </a:r>
          </a:p>
          <a:p>
            <a:pPr lvl="2"/>
            <a:r>
              <a:rPr lang="nl-NL" altLang="nl-NL" sz="2000" dirty="0" smtClean="0"/>
              <a:t>Bloedarmoede / bloedverlies (vgl. shock!)</a:t>
            </a:r>
          </a:p>
          <a:p>
            <a:pPr lvl="2"/>
            <a:r>
              <a:rPr lang="nl-NL" altLang="nl-NL" sz="2000" dirty="0" smtClean="0"/>
              <a:t>Drugs / geneesmiddelen</a:t>
            </a:r>
          </a:p>
          <a:p>
            <a:pPr lvl="2"/>
            <a:r>
              <a:rPr lang="nl-NL" altLang="nl-NL" sz="2000" dirty="0" smtClean="0"/>
              <a:t>Probleem met elektrolyten (kalium/natrium/magnesium)</a:t>
            </a:r>
          </a:p>
          <a:p>
            <a:pPr lvl="2"/>
            <a:r>
              <a:rPr lang="nl-NL" altLang="nl-NL" sz="2000" dirty="0" smtClean="0"/>
              <a:t>Probleem in sinusknoop (sinustachycardie)</a:t>
            </a:r>
          </a:p>
        </p:txBody>
      </p:sp>
    </p:spTree>
    <p:extLst>
      <p:ext uri="{BB962C8B-B14F-4D97-AF65-F5344CB8AC3E}">
        <p14:creationId xmlns:p14="http://schemas.microsoft.com/office/powerpoint/2010/main" val="26143684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Ritmestoornissen</a:t>
            </a:r>
          </a:p>
        </p:txBody>
      </p:sp>
      <p:sp>
        <p:nvSpPr>
          <p:cNvPr id="5529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800" dirty="0" smtClean="0"/>
              <a:t>Bradycardie</a:t>
            </a:r>
            <a:r>
              <a:rPr lang="nl-NL" altLang="nl-NL" sz="2800" dirty="0"/>
              <a:t>: HF &lt;60 min</a:t>
            </a:r>
          </a:p>
          <a:p>
            <a:pPr lvl="1"/>
            <a:r>
              <a:rPr lang="nl-NL" altLang="nl-NL" sz="2000" dirty="0"/>
              <a:t>E</a:t>
            </a:r>
            <a:r>
              <a:rPr lang="nl-NL" altLang="nl-NL" sz="2000" dirty="0" smtClean="0"/>
              <a:t>rfelijke hartaandoening</a:t>
            </a:r>
          </a:p>
          <a:p>
            <a:pPr lvl="1"/>
            <a:r>
              <a:rPr lang="nl-NL" altLang="nl-NL" sz="2000" dirty="0"/>
              <a:t>B</a:t>
            </a:r>
            <a:r>
              <a:rPr lang="nl-NL" altLang="nl-NL" sz="2000" dirty="0" smtClean="0"/>
              <a:t>epaalde ziekten (bijv. schildklier) </a:t>
            </a:r>
          </a:p>
          <a:p>
            <a:pPr lvl="1"/>
            <a:r>
              <a:rPr lang="nl-NL" altLang="nl-NL" sz="2000" dirty="0"/>
              <a:t>H</a:t>
            </a:r>
            <a:r>
              <a:rPr lang="nl-NL" altLang="nl-NL" sz="2000" dirty="0" smtClean="0"/>
              <a:t>artmedicatie</a:t>
            </a:r>
          </a:p>
          <a:p>
            <a:pPr lvl="1"/>
            <a:r>
              <a:rPr lang="nl-NL" altLang="nl-NL" sz="2000" dirty="0"/>
              <a:t>N</a:t>
            </a:r>
            <a:r>
              <a:rPr lang="nl-NL" altLang="nl-NL" sz="2000" dirty="0" smtClean="0"/>
              <a:t>atuurlijke verouderingsproces</a:t>
            </a:r>
          </a:p>
          <a:p>
            <a:pPr lvl="1"/>
            <a:r>
              <a:rPr lang="nl-NL" altLang="nl-NL" sz="2000" dirty="0" smtClean="0"/>
              <a:t>Littekenweefsel na hartaanval</a:t>
            </a:r>
          </a:p>
          <a:p>
            <a:pPr lvl="1"/>
            <a:r>
              <a:rPr lang="nl-NL" altLang="nl-NL" sz="2000" dirty="0"/>
              <a:t>S</a:t>
            </a:r>
            <a:r>
              <a:rPr lang="nl-NL" altLang="nl-NL" sz="2000" dirty="0" smtClean="0"/>
              <a:t>ick sinus-syndroom (= sinusknoopdisfunctie, natuurlijke pacemaker van hart functioneert niet naar behoren)</a:t>
            </a:r>
          </a:p>
          <a:p>
            <a:pPr lvl="1"/>
            <a:r>
              <a:rPr lang="nl-NL" altLang="nl-NL" sz="2000" dirty="0"/>
              <a:t>H</a:t>
            </a:r>
            <a:r>
              <a:rPr lang="nl-NL" altLang="nl-NL" sz="2000" dirty="0" smtClean="0"/>
              <a:t>artblok</a:t>
            </a: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7124814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Ritmestoornissen</a:t>
            </a:r>
          </a:p>
        </p:txBody>
      </p:sp>
      <p:sp>
        <p:nvSpPr>
          <p:cNvPr id="5632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800" dirty="0" smtClean="0"/>
              <a:t>Atriumfibrilleren (</a:t>
            </a:r>
            <a:r>
              <a:rPr lang="nl-NL" altLang="nl-NL" sz="2800" dirty="0" err="1" smtClean="0"/>
              <a:t>Atrial</a:t>
            </a:r>
            <a:r>
              <a:rPr lang="nl-NL" altLang="nl-NL" sz="2800" dirty="0" smtClean="0"/>
              <a:t> Flutter)</a:t>
            </a:r>
          </a:p>
          <a:p>
            <a:r>
              <a:rPr lang="nl-NL" altLang="nl-NL" sz="2800" dirty="0" smtClean="0"/>
              <a:t>Ventrikelfibrilleren (</a:t>
            </a:r>
            <a:r>
              <a:rPr lang="nl-NL" altLang="nl-NL" sz="2800" dirty="0" err="1" smtClean="0"/>
              <a:t>Ventricular</a:t>
            </a:r>
            <a:r>
              <a:rPr lang="nl-NL" altLang="nl-NL" sz="2800" dirty="0" smtClean="0"/>
              <a:t> Flutter)</a:t>
            </a:r>
          </a:p>
          <a:p>
            <a:pPr marL="0" indent="0">
              <a:buNone/>
            </a:pPr>
            <a:endParaRPr lang="nl-NL" altLang="nl-NL" sz="2800" dirty="0" smtClean="0"/>
          </a:p>
          <a:p>
            <a:pPr marL="0" indent="0">
              <a:buNone/>
            </a:pPr>
            <a:r>
              <a:rPr lang="nl-NL" altLang="nl-NL" sz="2800" dirty="0" smtClean="0"/>
              <a:t>Behandeling:</a:t>
            </a:r>
          </a:p>
          <a:p>
            <a:r>
              <a:rPr lang="nl-NL" altLang="nl-NL" sz="2800" dirty="0" smtClean="0">
                <a:hlinkClick r:id="rId2"/>
              </a:rPr>
              <a:t>Cardioversie</a:t>
            </a:r>
            <a:r>
              <a:rPr lang="nl-NL" altLang="nl-NL" sz="2800" dirty="0" smtClean="0"/>
              <a:t> nodig: mechanisch en chemisch</a:t>
            </a:r>
          </a:p>
          <a:p>
            <a:endParaRPr lang="nl-NL" alt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11945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4744"/>
            <a:ext cx="574263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Ritmestoornissen</a:t>
            </a:r>
          </a:p>
        </p:txBody>
      </p:sp>
      <p:sp>
        <p:nvSpPr>
          <p:cNvPr id="57347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altLang="nl-NL" sz="2800" dirty="0" smtClean="0"/>
              <a:t>Hartblock </a:t>
            </a:r>
            <a:r>
              <a:rPr lang="nl-NL" altLang="nl-NL" sz="2400" dirty="0" smtClean="0"/>
              <a:t>1</a:t>
            </a:r>
            <a:r>
              <a:rPr lang="nl-NL" altLang="nl-NL" sz="2400" baseline="30000" dirty="0" smtClean="0"/>
              <a:t>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graads</a:t>
            </a:r>
            <a:r>
              <a:rPr lang="nl-NL" altLang="nl-NL" sz="2400" dirty="0" smtClean="0"/>
              <a:t>: verlengde PQ</a:t>
            </a:r>
          </a:p>
          <a:p>
            <a:pPr lvl="1"/>
            <a:endParaRPr lang="nl-NL" altLang="nl-NL" sz="2400" dirty="0" smtClean="0"/>
          </a:p>
          <a:p>
            <a:pPr lvl="1"/>
            <a:endParaRPr lang="nl-NL" altLang="nl-NL" sz="2400" dirty="0"/>
          </a:p>
          <a:p>
            <a:pPr lvl="1"/>
            <a:endParaRPr lang="nl-NL" altLang="nl-NL" sz="2400" dirty="0" smtClean="0"/>
          </a:p>
          <a:p>
            <a:pPr lvl="1"/>
            <a:r>
              <a:rPr lang="nl-NL" altLang="nl-NL" sz="2400" dirty="0" smtClean="0"/>
              <a:t>2</a:t>
            </a:r>
            <a:r>
              <a:rPr lang="nl-NL" altLang="nl-NL" sz="2400" baseline="30000" dirty="0" smtClean="0"/>
              <a:t>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graads</a:t>
            </a:r>
            <a:r>
              <a:rPr lang="nl-NL" altLang="nl-NL" sz="2400" dirty="0" smtClean="0"/>
              <a:t>: af en toe uitvallend QRS (4:1/3:1/2:1 block)</a:t>
            </a:r>
          </a:p>
          <a:p>
            <a:pPr lvl="1"/>
            <a:endParaRPr lang="nl-NL" altLang="nl-NL" sz="2400" dirty="0"/>
          </a:p>
          <a:p>
            <a:pPr lvl="1"/>
            <a:endParaRPr lang="nl-NL" altLang="nl-NL" sz="2400" dirty="0" smtClean="0"/>
          </a:p>
          <a:p>
            <a:pPr lvl="1"/>
            <a:r>
              <a:rPr lang="nl-NL" altLang="nl-NL" sz="2400" dirty="0" smtClean="0"/>
              <a:t>3</a:t>
            </a:r>
            <a:r>
              <a:rPr lang="nl-NL" altLang="nl-NL" sz="2400" baseline="30000" dirty="0" smtClean="0"/>
              <a:t>e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graads</a:t>
            </a:r>
            <a:r>
              <a:rPr lang="nl-NL" altLang="nl-NL" sz="2400" dirty="0" smtClean="0"/>
              <a:t>: geen relatie P en QRS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7"/>
            <a:ext cx="6120680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597666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4" y="5229200"/>
            <a:ext cx="7933896" cy="119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197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mtClean="0"/>
              <a:t>Filmlinks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nl-NL" altLang="nl-NL" smtClean="0"/>
              <a:t>Intensive Care 17-3-2009; Operaties in en aan het hart</a:t>
            </a:r>
          </a:p>
          <a:p>
            <a:pPr lvl="1" eaLnBrk="1" hangingPunct="1"/>
            <a:r>
              <a:rPr lang="nl-NL" altLang="nl-NL" smtClean="0">
                <a:hlinkClick r:id="rId2"/>
              </a:rPr>
              <a:t>http://www.uitzendinggemist.nl/index.php/aflevering?aflID=9116223&amp;md5=d9741f48f34cff5301cd7c6ae4d5c3c5</a:t>
            </a:r>
            <a:endParaRPr lang="nl-NL" altLang="nl-NL" smtClean="0"/>
          </a:p>
          <a:p>
            <a:pPr eaLnBrk="1" hangingPunct="1"/>
            <a:r>
              <a:rPr lang="nl-NL" altLang="nl-NL" smtClean="0"/>
              <a:t>Intensive Care 3-3-2009; Steunhart</a:t>
            </a:r>
          </a:p>
          <a:p>
            <a:pPr lvl="1" eaLnBrk="1" hangingPunct="1"/>
            <a:r>
              <a:rPr lang="nl-NL" altLang="nl-NL" smtClean="0">
                <a:hlinkClick r:id="rId3"/>
              </a:rPr>
              <a:t>http://www.uitzendinggemist.nl/index.php/aflevering?aflID=9022143&amp;md5=237806f0d12636972ab1d1784d687c88</a:t>
            </a:r>
            <a:endParaRPr lang="nl-NL" altLang="nl-NL" smtClean="0"/>
          </a:p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920767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nl-NL" altLang="nl-NL" smtClean="0"/>
              <a:t>Intensive care 9-11-2010: hersenchirurgie en dotteren (op 14-18.30 minuten)</a:t>
            </a:r>
          </a:p>
          <a:p>
            <a:pPr lvl="1" eaLnBrk="1" hangingPunct="1"/>
            <a:r>
              <a:rPr lang="nl-NL" altLang="nl-NL" smtClean="0">
                <a:hlinkClick r:id="rId2"/>
              </a:rPr>
              <a:t>http://beta.uitzendinggemist.nl/afleveringen/1005026-hersenchirurgie-en-dotteren</a:t>
            </a:r>
            <a:r>
              <a:rPr lang="nl-NL" altLang="nl-NL" smtClean="0"/>
              <a:t> </a:t>
            </a:r>
            <a:endParaRPr lang="nl-NL" altLang="nl-NL" sz="2400" smtClean="0"/>
          </a:p>
          <a:p>
            <a:pPr eaLnBrk="1" hangingPunct="1"/>
            <a:r>
              <a:rPr lang="nl-NL" altLang="nl-NL" smtClean="0"/>
              <a:t>In het ziekenhuis 25-1-2011: Cardiologie</a:t>
            </a:r>
          </a:p>
          <a:p>
            <a:pPr lvl="1" eaLnBrk="1" hangingPunct="1"/>
            <a:r>
              <a:rPr lang="nl-NL" altLang="nl-NL" smtClean="0">
                <a:hlinkClick r:id="rId3"/>
              </a:rPr>
              <a:t>http://beta.uitzendinggemist.nl/afleveringen/1048625-afdeling-cardiologie</a:t>
            </a:r>
            <a:r>
              <a:rPr lang="nl-NL" altLang="nl-NL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9881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Aorta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Deels borstholte (tot </a:t>
            </a:r>
            <a:r>
              <a:rPr lang="nl-NL" dirty="0" err="1" smtClean="0"/>
              <a:t>niervaten</a:t>
            </a:r>
            <a:r>
              <a:rPr lang="nl-NL" dirty="0" smtClean="0"/>
              <a:t>)/deels buikholte</a:t>
            </a:r>
          </a:p>
          <a:p>
            <a:pPr marL="0" indent="0">
              <a:buNone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Ascendens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Boog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 smtClean="0"/>
              <a:t>Descendens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168352" cy="383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7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Aorta dilatatie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2" name="Picture 4" descr="Afbeeldingsresultaat voor aortadilatatie borstka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40560" cy="29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957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nl-NL" dirty="0" smtClean="0"/>
              <a:t>Aortadissectie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Zie ook</a:t>
            </a:r>
          </a:p>
          <a:p>
            <a:pPr marL="0" indent="0">
              <a:buNone/>
            </a:pPr>
            <a:r>
              <a:rPr lang="nl-NL" dirty="0" smtClean="0"/>
              <a:t>Fig. 14.4 boek</a:t>
            </a:r>
            <a:endParaRPr lang="nl-NL" dirty="0"/>
          </a:p>
        </p:txBody>
      </p:sp>
      <p:pic>
        <p:nvPicPr>
          <p:cNvPr id="3077" name="Picture 5" descr="Gerelateerde afbeeldi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42638"/>
            <a:ext cx="3888432" cy="46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74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Operatie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Operatie aan 1 en 2 met hart-long machine</a:t>
            </a:r>
          </a:p>
          <a:p>
            <a:r>
              <a:rPr lang="nl-NL" dirty="0" smtClean="0"/>
              <a:t>Operatie aan 3 met ondersteuningspomp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Prothese:</a:t>
            </a:r>
          </a:p>
          <a:p>
            <a:pPr>
              <a:buFontTx/>
              <a:buChar char="-"/>
            </a:pPr>
            <a:r>
              <a:rPr lang="nl-NL" dirty="0" smtClean="0"/>
              <a:t>Aneurysma &gt; 6 cm</a:t>
            </a:r>
          </a:p>
          <a:p>
            <a:pPr>
              <a:buFontTx/>
              <a:buChar char="-"/>
            </a:pPr>
            <a:r>
              <a:rPr lang="nl-NL" dirty="0" smtClean="0"/>
              <a:t>Dreigend ruptuur</a:t>
            </a:r>
          </a:p>
          <a:p>
            <a:pPr>
              <a:buFontTx/>
              <a:buChar char="-"/>
            </a:pPr>
            <a:r>
              <a:rPr lang="nl-NL" dirty="0" err="1" smtClean="0"/>
              <a:t>Artheriosclerose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Aangeboren afwijkingen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9493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Bentall</a:t>
            </a:r>
            <a:r>
              <a:rPr lang="nl-NL" dirty="0" smtClean="0"/>
              <a:t>-operatie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= </a:t>
            </a:r>
            <a:r>
              <a:rPr lang="nl-NL" dirty="0" err="1" smtClean="0"/>
              <a:t>Bentall</a:t>
            </a:r>
            <a:r>
              <a:rPr lang="nl-NL" dirty="0" smtClean="0"/>
              <a:t>-prothese = aorta ascendens + aortaklep</a:t>
            </a:r>
          </a:p>
          <a:p>
            <a:pPr>
              <a:buFontTx/>
              <a:buChar char="-"/>
            </a:pPr>
            <a:r>
              <a:rPr lang="nl-NL" dirty="0" smtClean="0"/>
              <a:t>Kransslagaders plaatsen op prothese (fig.14.9)</a:t>
            </a:r>
          </a:p>
          <a:p>
            <a:pPr>
              <a:buFontTx/>
              <a:buChar char="-"/>
            </a:pPr>
            <a:r>
              <a:rPr lang="nl-NL" dirty="0" smtClean="0"/>
              <a:t>Uitgevoerd bij stenose of insufficiëntie</a:t>
            </a: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2069951" cy="304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882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Type A en B </a:t>
            </a:r>
            <a:r>
              <a:rPr lang="nl-NL" dirty="0" err="1" smtClean="0"/>
              <a:t>disscetie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/>
              <a:t>Type A</a:t>
            </a:r>
            <a:r>
              <a:rPr lang="nl-NL" dirty="0" smtClean="0"/>
              <a:t>: aorta ascendens</a:t>
            </a:r>
          </a:p>
          <a:p>
            <a:pPr marL="0" indent="0">
              <a:buNone/>
            </a:pPr>
            <a:r>
              <a:rPr lang="nl-NL" dirty="0" smtClean="0"/>
              <a:t>Spoed OK -&gt;afscheuring + kransslagaders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 smtClean="0"/>
              <a:t>Type B</a:t>
            </a:r>
            <a:r>
              <a:rPr lang="nl-NL" dirty="0" smtClean="0"/>
              <a:t>: aorta </a:t>
            </a:r>
            <a:r>
              <a:rPr lang="nl-NL" dirty="0" err="1" smtClean="0"/>
              <a:t>descendens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Bedrust + Co RR schommelingen </a:t>
            </a:r>
          </a:p>
          <a:p>
            <a:pPr marL="0" indent="0">
              <a:buNone/>
            </a:pPr>
            <a:r>
              <a:rPr lang="nl-NL" dirty="0" smtClean="0"/>
              <a:t>Voorbereiding op Ok: TAA(A)</a:t>
            </a:r>
          </a:p>
          <a:p>
            <a:pPr marL="0" indent="0">
              <a:buNone/>
            </a:pPr>
            <a:r>
              <a:rPr lang="nl-NL" dirty="0" smtClean="0"/>
              <a:t>Spoed Ok bij niet-stabiele </a:t>
            </a:r>
            <a:r>
              <a:rPr lang="nl-NL" dirty="0" err="1" smtClean="0"/>
              <a:t>zv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1405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Type A en B dissectie</a:t>
            </a:r>
            <a:endParaRPr lang="nl-NL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65545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59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78631" y="1098063"/>
            <a:ext cx="8229600" cy="1066800"/>
          </a:xfrm>
        </p:spPr>
        <p:txBody>
          <a:bodyPr/>
          <a:lstStyle/>
          <a:p>
            <a:pPr eaLnBrk="1" hangingPunct="1"/>
            <a:r>
              <a:rPr lang="nl-NL" altLang="nl-NL" smtClean="0"/>
              <a:t>ECG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1778873"/>
            <a:ext cx="9050337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hthoek 1"/>
          <p:cNvSpPr>
            <a:spLocks noChangeArrowheads="1"/>
          </p:cNvSpPr>
          <p:nvPr/>
        </p:nvSpPr>
        <p:spPr bwMode="auto">
          <a:xfrm>
            <a:off x="379413" y="1773238"/>
            <a:ext cx="35189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hlinkClick r:id="rId3"/>
              </a:rPr>
              <a:t>http://</a:t>
            </a:r>
            <a:r>
              <a:rPr lang="nl-NL" altLang="nl-NL" sz="1800" dirty="0" smtClean="0">
                <a:hlinkClick r:id="rId3"/>
              </a:rPr>
              <a:t>nl.ecgpedia.org/wiki/Ritme</a:t>
            </a:r>
            <a:r>
              <a:rPr lang="nl-NL" altLang="nl-NL" sz="1800" dirty="0" smtClean="0"/>
              <a:t> </a:t>
            </a:r>
            <a:endParaRPr lang="nl-NL" altLang="nl-NL" sz="1800" dirty="0"/>
          </a:p>
        </p:txBody>
      </p:sp>
    </p:spTree>
    <p:extLst>
      <p:ext uri="{BB962C8B-B14F-4D97-AF65-F5344CB8AC3E}">
        <p14:creationId xmlns:p14="http://schemas.microsoft.com/office/powerpoint/2010/main" val="290585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= Thoracale (abdominale) aorta aneurysma</a:t>
            </a:r>
          </a:p>
          <a:p>
            <a:pPr marL="0" indent="0">
              <a:buNone/>
            </a:pPr>
            <a:r>
              <a:rPr lang="nl-NL" dirty="0" smtClean="0"/>
              <a:t>TAA: alleen in borstkas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6153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Longchirugie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1. VATS = video </a:t>
            </a:r>
            <a:r>
              <a:rPr lang="nl-NL" dirty="0" err="1" smtClean="0"/>
              <a:t>assisted</a:t>
            </a:r>
            <a:r>
              <a:rPr lang="nl-NL" dirty="0" smtClean="0"/>
              <a:t> thoracoscopie </a:t>
            </a:r>
            <a:r>
              <a:rPr lang="nl-NL" dirty="0" err="1" smtClean="0"/>
              <a:t>surgery</a:t>
            </a: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              = thoracoscopie</a:t>
            </a:r>
          </a:p>
          <a:p>
            <a:pPr>
              <a:buFontTx/>
              <a:buChar char="-"/>
            </a:pPr>
            <a:r>
              <a:rPr lang="nl-NL" dirty="0" smtClean="0"/>
              <a:t>Biopt</a:t>
            </a:r>
          </a:p>
          <a:p>
            <a:pPr>
              <a:buFontTx/>
              <a:buChar char="-"/>
            </a:pPr>
            <a:r>
              <a:rPr lang="nl-NL" dirty="0" smtClean="0"/>
              <a:t>Processen in longweefsel</a:t>
            </a:r>
          </a:p>
          <a:p>
            <a:pPr>
              <a:buFontTx/>
              <a:buChar char="-"/>
            </a:pPr>
            <a:r>
              <a:rPr lang="nl-NL" dirty="0" smtClean="0"/>
              <a:t>Pneumothorax</a:t>
            </a:r>
          </a:p>
          <a:p>
            <a:pPr>
              <a:buFontTx/>
              <a:buChar char="-"/>
            </a:pPr>
            <a:r>
              <a:rPr lang="nl-NL" dirty="0" smtClean="0"/>
              <a:t>Verwijderen cysten</a:t>
            </a:r>
          </a:p>
          <a:p>
            <a:pPr>
              <a:buFontTx/>
              <a:buChar char="-"/>
            </a:pPr>
            <a:r>
              <a:rPr lang="nl-NL" dirty="0" smtClean="0"/>
              <a:t>Uitruimen empyeem (etter) uit borstkas</a:t>
            </a:r>
          </a:p>
          <a:p>
            <a:pPr marL="0" indent="0">
              <a:buNone/>
            </a:pPr>
            <a:r>
              <a:rPr lang="nl-NL" sz="1200" dirty="0" smtClean="0"/>
              <a:t>Zie fig. 15.3 boek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349402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Longchirugie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2. Thoracotomie = openen thoraxholte</a:t>
            </a:r>
          </a:p>
          <a:p>
            <a:pPr>
              <a:buFontTx/>
              <a:buChar char="-"/>
            </a:pPr>
            <a:r>
              <a:rPr lang="nl-NL" dirty="0" smtClean="0"/>
              <a:t>Axillaire: Ok aan 1 long</a:t>
            </a:r>
          </a:p>
          <a:p>
            <a:pPr>
              <a:buFontTx/>
              <a:buChar char="-"/>
            </a:pPr>
            <a:r>
              <a:rPr lang="nl-NL" dirty="0" err="1" smtClean="0"/>
              <a:t>Midsternale</a:t>
            </a:r>
            <a:r>
              <a:rPr lang="nl-NL" dirty="0" smtClean="0"/>
              <a:t>: Ok aan beide longen of er tussen</a:t>
            </a:r>
          </a:p>
          <a:p>
            <a:pPr marL="0" indent="0">
              <a:buNone/>
            </a:pPr>
            <a:r>
              <a:rPr lang="nl-NL" dirty="0" smtClean="0"/>
              <a:t>Vocht- en luchtdrain</a:t>
            </a:r>
          </a:p>
          <a:p>
            <a:pPr marL="0" indent="0">
              <a:buNone/>
            </a:pPr>
            <a:r>
              <a:rPr lang="nl-NL" dirty="0" smtClean="0"/>
              <a:t>Longverband/kompres</a:t>
            </a:r>
          </a:p>
        </p:txBody>
      </p:sp>
    </p:spTree>
    <p:extLst>
      <p:ext uri="{BB962C8B-B14F-4D97-AF65-F5344CB8AC3E}">
        <p14:creationId xmlns:p14="http://schemas.microsoft.com/office/powerpoint/2010/main" val="24310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Ok in mediastinum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Diagnostisch / therapeutisch</a:t>
            </a:r>
          </a:p>
          <a:p>
            <a:pPr marL="0" indent="0">
              <a:buNone/>
            </a:pPr>
            <a:r>
              <a:rPr lang="nl-NL" dirty="0" smtClean="0"/>
              <a:t>Controle: klieren, thymus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Mediastinoscopie</a:t>
            </a:r>
          </a:p>
          <a:p>
            <a:pPr marL="0" indent="0">
              <a:buNone/>
            </a:pPr>
            <a:r>
              <a:rPr lang="nl-NL" dirty="0" err="1" smtClean="0"/>
              <a:t>Thymectomie</a:t>
            </a:r>
            <a:r>
              <a:rPr lang="nl-NL" dirty="0" smtClean="0"/>
              <a:t>: verwijderen processen thymus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806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Longoperatie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Segmenten</a:t>
            </a:r>
          </a:p>
          <a:p>
            <a:r>
              <a:rPr lang="nl-NL" dirty="0" smtClean="0"/>
              <a:t>Lob-, </a:t>
            </a:r>
            <a:r>
              <a:rPr lang="nl-NL" dirty="0" err="1" smtClean="0"/>
              <a:t>bilob</a:t>
            </a:r>
            <a:r>
              <a:rPr lang="nl-NL" dirty="0" smtClean="0"/>
              <a:t>-, </a:t>
            </a:r>
            <a:r>
              <a:rPr lang="nl-NL" dirty="0" err="1" smtClean="0"/>
              <a:t>sleeve</a:t>
            </a:r>
            <a:r>
              <a:rPr lang="nl-NL" dirty="0" smtClean="0"/>
              <a:t>-lobectomie </a:t>
            </a:r>
            <a:r>
              <a:rPr lang="nl-NL" sz="2000" dirty="0" smtClean="0"/>
              <a:t>(</a:t>
            </a:r>
            <a:r>
              <a:rPr lang="nl-NL" sz="2000" dirty="0" err="1" smtClean="0"/>
              <a:t>longbesparend</a:t>
            </a:r>
            <a:r>
              <a:rPr lang="nl-NL" sz="2000" dirty="0" smtClean="0"/>
              <a:t>):</a:t>
            </a:r>
          </a:p>
          <a:p>
            <a:pPr marL="0" indent="0">
              <a:buNone/>
            </a:pPr>
            <a:r>
              <a:rPr lang="nl-NL" dirty="0" smtClean="0"/>
              <a:t>Tumoren, uitzaaiingen, emfyseem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Pneumectomie: gehele li of re long verwijderen</a:t>
            </a:r>
          </a:p>
          <a:p>
            <a:pPr marL="0" indent="0">
              <a:buNone/>
            </a:pPr>
            <a:r>
              <a:rPr lang="nl-NL" dirty="0" smtClean="0"/>
              <a:t>Geen luchtdrains na Ok =&gt; geen long meer om te ontplooien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3513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Pneumothorax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Luchtlekkage =&gt; geen negatieve druk, waardoor long zich ontplooit</a:t>
            </a:r>
          </a:p>
          <a:p>
            <a:pPr marL="0" indent="0">
              <a:buNone/>
            </a:pPr>
            <a:r>
              <a:rPr lang="nl-NL" dirty="0" smtClean="0"/>
              <a:t>Benauwd, niet goed ademhalen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13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Empyeem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= ophoping pus in borstholte</a:t>
            </a:r>
          </a:p>
          <a:p>
            <a:pPr marL="0" indent="0">
              <a:buNone/>
            </a:pPr>
            <a:r>
              <a:rPr lang="nl-NL" dirty="0" smtClean="0"/>
              <a:t>Door pneumonie, post-ok complicatie</a:t>
            </a:r>
          </a:p>
          <a:p>
            <a:pPr marL="0" indent="0">
              <a:buNone/>
            </a:pPr>
            <a:r>
              <a:rPr lang="nl-NL" dirty="0" err="1" smtClean="0"/>
              <a:t>Dmv</a:t>
            </a:r>
            <a:r>
              <a:rPr lang="nl-NL" dirty="0" smtClean="0"/>
              <a:t> VATS: </a:t>
            </a:r>
          </a:p>
          <a:p>
            <a:pPr>
              <a:buFontTx/>
              <a:buChar char="-"/>
            </a:pPr>
            <a:r>
              <a:rPr lang="nl-NL" dirty="0" smtClean="0"/>
              <a:t>Zuigen</a:t>
            </a:r>
          </a:p>
          <a:p>
            <a:pPr>
              <a:buFontTx/>
              <a:buChar char="-"/>
            </a:pPr>
            <a:r>
              <a:rPr lang="nl-NL" dirty="0" smtClean="0"/>
              <a:t>Spoelen</a:t>
            </a:r>
          </a:p>
          <a:p>
            <a:pPr>
              <a:buFontTx/>
              <a:buChar char="-"/>
            </a:pPr>
            <a:r>
              <a:rPr lang="nl-NL" dirty="0" smtClean="0"/>
              <a:t>Spoelsysteem achtergelaten + </a:t>
            </a:r>
            <a:r>
              <a:rPr lang="nl-NL" dirty="0" err="1" smtClean="0"/>
              <a:t>zuigerij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Luchtdrain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700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Fenester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= thoraxvenster </a:t>
            </a:r>
          </a:p>
          <a:p>
            <a:pPr marL="0" indent="0">
              <a:buNone/>
            </a:pPr>
            <a:r>
              <a:rPr lang="nl-NL" dirty="0" smtClean="0"/>
              <a:t>= luikje in thoraxwand</a:t>
            </a:r>
          </a:p>
          <a:p>
            <a:pPr marL="0" indent="0">
              <a:buNone/>
            </a:pPr>
            <a:r>
              <a:rPr lang="nl-NL" dirty="0" smtClean="0"/>
              <a:t>Doel: </a:t>
            </a:r>
          </a:p>
          <a:p>
            <a:pPr marL="0" indent="0">
              <a:buNone/>
            </a:pPr>
            <a:r>
              <a:rPr lang="nl-NL" dirty="0" smtClean="0"/>
              <a:t>Thoraxholte kunnen schoonmaken, houden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Bij terugkerend empyeem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73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smtClean="0"/>
              <a:t>Vier fasen van een hartslag</a:t>
            </a:r>
          </a:p>
        </p:txBody>
      </p:sp>
      <p:sp>
        <p:nvSpPr>
          <p:cNvPr id="35843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8280400" cy="5068888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2000" dirty="0" smtClean="0"/>
              <a:t>A. De elektrische prikkel begint in de sinusknoop die zich bevindt in het plafond van de rechterboezem</a:t>
            </a:r>
          </a:p>
          <a:p>
            <a:pPr lvl="1" eaLnBrk="1" hangingPunct="1"/>
            <a:r>
              <a:rPr lang="nl-NL" altLang="nl-NL" sz="1800" dirty="0" smtClean="0"/>
              <a:t>Duur: ongeveer 0.11 sec. of minder</a:t>
            </a:r>
          </a:p>
          <a:p>
            <a:pPr lvl="1" eaLnBrk="1" hangingPunct="1"/>
            <a:r>
              <a:rPr lang="nl-NL" altLang="nl-NL" sz="1800" dirty="0" smtClean="0"/>
              <a:t>Naam: P-top</a:t>
            </a:r>
          </a:p>
          <a:p>
            <a:pPr eaLnBrk="1" hangingPunct="1"/>
            <a:r>
              <a:rPr lang="nl-NL" altLang="nl-NL" sz="2000" dirty="0" smtClean="0"/>
              <a:t>B. Daarna wordt de elektrische prikkel even opgehouden in de AV-knoop</a:t>
            </a:r>
          </a:p>
          <a:p>
            <a:pPr lvl="1" eaLnBrk="1" hangingPunct="1"/>
            <a:r>
              <a:rPr lang="nl-NL" altLang="nl-NL" sz="1800" dirty="0" smtClean="0"/>
              <a:t>Duur: 0.2 sec. </a:t>
            </a:r>
          </a:p>
          <a:p>
            <a:pPr lvl="1" eaLnBrk="1" hangingPunct="1"/>
            <a:r>
              <a:rPr lang="nl-NL" altLang="nl-NL" sz="1800" dirty="0" smtClean="0"/>
              <a:t>Naam: PR-segment (NB: van P naar Q!)</a:t>
            </a:r>
          </a:p>
          <a:p>
            <a:pPr eaLnBrk="1" hangingPunct="1"/>
            <a:r>
              <a:rPr lang="nl-NL" altLang="nl-NL" sz="2000" dirty="0" smtClean="0"/>
              <a:t>C. De elektrische prikkel verspreidt zich over de spierwand van ventrikels, die daardoor krachtig samenknijpen</a:t>
            </a:r>
          </a:p>
          <a:p>
            <a:pPr lvl="1" eaLnBrk="1" hangingPunct="1"/>
            <a:r>
              <a:rPr lang="nl-NL" altLang="nl-NL" sz="1800" dirty="0" smtClean="0"/>
              <a:t>Duur: 0.08-0.10 sec.</a:t>
            </a:r>
          </a:p>
          <a:p>
            <a:pPr lvl="1" eaLnBrk="1" hangingPunct="1"/>
            <a:r>
              <a:rPr lang="nl-NL" altLang="nl-NL" sz="1800" dirty="0" smtClean="0"/>
              <a:t>Naam: </a:t>
            </a:r>
            <a:r>
              <a:rPr lang="nl-NL" altLang="nl-NL" sz="1800" dirty="0" err="1" smtClean="0"/>
              <a:t>QRS-complex</a:t>
            </a:r>
            <a:endParaRPr lang="nl-NL" altLang="nl-NL" sz="1800" dirty="0" smtClean="0"/>
          </a:p>
          <a:p>
            <a:pPr eaLnBrk="1" hangingPunct="1"/>
            <a:r>
              <a:rPr lang="nl-NL" altLang="nl-NL" sz="2000" dirty="0" smtClean="0"/>
              <a:t>D. Herstelfase</a:t>
            </a:r>
          </a:p>
          <a:p>
            <a:pPr lvl="1" eaLnBrk="1" hangingPunct="1"/>
            <a:r>
              <a:rPr lang="nl-NL" altLang="nl-NL" sz="1800" dirty="0" smtClean="0"/>
              <a:t>Naam: T-top</a:t>
            </a:r>
          </a:p>
          <a:p>
            <a:pPr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30021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smtClean="0"/>
              <a:t>Angina Pectoris en</a:t>
            </a:r>
            <a:br>
              <a:rPr lang="nl-NL" altLang="nl-NL" smtClean="0"/>
            </a:br>
            <a:r>
              <a:rPr lang="nl-NL" altLang="nl-NL" smtClean="0"/>
              <a:t>Hartinfarct</a:t>
            </a:r>
          </a:p>
        </p:txBody>
      </p:sp>
      <p:sp>
        <p:nvSpPr>
          <p:cNvPr id="39939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5104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Oorzaken AP/MI</a:t>
            </a:r>
          </a:p>
        </p:txBody>
      </p:sp>
      <p:sp>
        <p:nvSpPr>
          <p:cNvPr id="4096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Arteriosclerose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930525"/>
            <a:ext cx="4752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3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Angina Pectoris</a:t>
            </a:r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dirty="0" smtClean="0"/>
              <a:t>3 vormen</a:t>
            </a:r>
          </a:p>
          <a:p>
            <a:pPr lvl="1" eaLnBrk="1" hangingPunct="1"/>
            <a:r>
              <a:rPr lang="nl-NL" altLang="nl-NL" dirty="0" smtClean="0"/>
              <a:t>1: stabiele (inspanning, kou, emoties)</a:t>
            </a:r>
          </a:p>
          <a:p>
            <a:pPr lvl="1" eaLnBrk="1" hangingPunct="1"/>
            <a:r>
              <a:rPr lang="nl-NL" altLang="nl-NL" dirty="0" smtClean="0"/>
              <a:t>2: instabiele / onvoorspelbare (zonder duidelijke aanleiding)</a:t>
            </a:r>
          </a:p>
          <a:p>
            <a:pPr lvl="1" eaLnBrk="1" hangingPunct="1"/>
            <a:r>
              <a:rPr lang="nl-NL" altLang="nl-NL" dirty="0" smtClean="0"/>
              <a:t>3: </a:t>
            </a:r>
            <a:r>
              <a:rPr lang="nl-NL" altLang="nl-NL" dirty="0" err="1" smtClean="0"/>
              <a:t>Prinzmetal</a:t>
            </a:r>
            <a:r>
              <a:rPr lang="nl-NL" altLang="nl-NL" dirty="0" smtClean="0"/>
              <a:t> (m.n. verkramping, korte duur, in rust)</a:t>
            </a:r>
          </a:p>
          <a:p>
            <a:pPr eaLnBrk="1" hangingPunct="1"/>
            <a:r>
              <a:rPr lang="nl-NL" altLang="nl-NL" dirty="0" smtClean="0"/>
              <a:t>Uitleg:</a:t>
            </a:r>
          </a:p>
          <a:p>
            <a:pPr lvl="1" eaLnBrk="1" hangingPunct="1"/>
            <a:r>
              <a:rPr lang="nl-NL" altLang="nl-NL" dirty="0" smtClean="0"/>
              <a:t>Hartstichting: </a:t>
            </a:r>
            <a:r>
              <a:rPr lang="nl-NL" altLang="nl-NL" dirty="0" smtClean="0">
                <a:hlinkClick r:id="rId2"/>
              </a:rPr>
              <a:t>Angina Pectoris</a:t>
            </a:r>
            <a:endParaRPr lang="nl-NL" altLang="nl-NL" dirty="0" smtClean="0"/>
          </a:p>
          <a:p>
            <a:pPr eaLnBrk="1" hangingPunct="1"/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0164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Oorzaak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</a:t>
            </a:r>
            <a:r>
              <a:rPr lang="nl-NL" baseline="-25000" dirty="0" smtClean="0"/>
              <a:t>2</a:t>
            </a:r>
            <a:r>
              <a:rPr lang="nl-NL" dirty="0" smtClean="0"/>
              <a:t> tekort in myocard -&gt; verzuring cel -&gt; verminderde contractiliteit = myocardischemie</a:t>
            </a:r>
          </a:p>
          <a:p>
            <a:r>
              <a:rPr lang="nl-NL" dirty="0" smtClean="0"/>
              <a:t>Voorbode </a:t>
            </a:r>
            <a:r>
              <a:rPr lang="nl-NL" dirty="0" smtClean="0">
                <a:hlinkClick r:id="rId2"/>
              </a:rPr>
              <a:t>hartinfarct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341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308</TotalTime>
  <Words>813</Words>
  <Application>Microsoft Office PowerPoint</Application>
  <PresentationFormat>Diavoorstelling (4:3)</PresentationFormat>
  <Paragraphs>231</Paragraphs>
  <Slides>47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47</vt:i4>
      </vt:variant>
    </vt:vector>
  </HeadingPairs>
  <TitlesOfParts>
    <vt:vector size="48" baseType="lpstr">
      <vt:lpstr>Urban</vt:lpstr>
      <vt:lpstr>Cardiothoracale chirurgie</vt:lpstr>
      <vt:lpstr>Anatomie hart</vt:lpstr>
      <vt:lpstr>PowerPoint-presentatie</vt:lpstr>
      <vt:lpstr>ECG</vt:lpstr>
      <vt:lpstr>Vier fasen van een hartslag</vt:lpstr>
      <vt:lpstr>Angina Pectoris en Hartinfarct</vt:lpstr>
      <vt:lpstr>Oorzaken AP/MI</vt:lpstr>
      <vt:lpstr>Angina Pectoris</vt:lpstr>
      <vt:lpstr>Oorzaak</vt:lpstr>
      <vt:lpstr>Verschijnselen</vt:lpstr>
      <vt:lpstr>Diagnostiek</vt:lpstr>
      <vt:lpstr>Diagnose</vt:lpstr>
      <vt:lpstr>Behandeling</vt:lpstr>
      <vt:lpstr>Gevolgen</vt:lpstr>
      <vt:lpstr>PowerPoint-presentatie</vt:lpstr>
      <vt:lpstr>PowerPoint-presentatie</vt:lpstr>
      <vt:lpstr>Hartklep problemen</vt:lpstr>
      <vt:lpstr>Oorzaken van klepproblemen</vt:lpstr>
      <vt:lpstr>Symptomen</vt:lpstr>
      <vt:lpstr>PowerPoint-presentatie</vt:lpstr>
      <vt:lpstr>Diagnose</vt:lpstr>
      <vt:lpstr>Behandeling klepproblemen</vt:lpstr>
      <vt:lpstr>Operaties aan hartkleppen</vt:lpstr>
      <vt:lpstr>Soorten hartkleppen</vt:lpstr>
      <vt:lpstr>PowerPoint-presentatie</vt:lpstr>
      <vt:lpstr>Ritmestoornissen</vt:lpstr>
      <vt:lpstr>Ritmestoornissen</vt:lpstr>
      <vt:lpstr>Ritmestoornissen</vt:lpstr>
      <vt:lpstr>Ritmestoornissen</vt:lpstr>
      <vt:lpstr>Ritmestoornissen</vt:lpstr>
      <vt:lpstr>Filmlinks</vt:lpstr>
      <vt:lpstr>PowerPoint-presentatie</vt:lpstr>
      <vt:lpstr>Aorta</vt:lpstr>
      <vt:lpstr>Aorta dilatatie</vt:lpstr>
      <vt:lpstr>Aortadissectie</vt:lpstr>
      <vt:lpstr>Operatie </vt:lpstr>
      <vt:lpstr>Bentall-operatie</vt:lpstr>
      <vt:lpstr>Type A en B disscetie</vt:lpstr>
      <vt:lpstr>Type A en B dissectie</vt:lpstr>
      <vt:lpstr>TAAA</vt:lpstr>
      <vt:lpstr>Longchirugie </vt:lpstr>
      <vt:lpstr>Longchirugie</vt:lpstr>
      <vt:lpstr>Ok in mediastinum</vt:lpstr>
      <vt:lpstr>Longoperatie </vt:lpstr>
      <vt:lpstr>Pneumothorax</vt:lpstr>
      <vt:lpstr>Empyeem</vt:lpstr>
      <vt:lpstr>Fenester </vt:lpstr>
    </vt:vector>
  </TitlesOfParts>
  <Company>Noorderpoort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Cardiothoracale chirurgie</dc:title>
  <dc:creator>Drenth,G.</dc:creator>
  <cp:lastModifiedBy>E.H. Scheltens-Flink</cp:lastModifiedBy>
  <cp:revision>30</cp:revision>
  <dcterms:created xsi:type="dcterms:W3CDTF">2016-06-06T10:05:56Z</dcterms:created>
  <dcterms:modified xsi:type="dcterms:W3CDTF">2017-01-09T12:55:48Z</dcterms:modified>
</cp:coreProperties>
</file>